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94" r:id="rId5"/>
    <p:sldId id="320" r:id="rId6"/>
    <p:sldId id="319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est User" initials="GU" lastIdx="3" clrIdx="0">
    <p:extLst>
      <p:ext uri="{19B8F6BF-5375-455C-9EA6-DF929625EA0E}">
        <p15:presenceInfo xmlns:p15="http://schemas.microsoft.com/office/powerpoint/2012/main" userId="S::urn:spo:anon#52cac629917f02c14e3bd0b72c77c1b64c871b57aeb176bc89ebbcd72c2f35bd::" providerId="AD"/>
      </p:ext>
    </p:extLst>
  </p:cmAuthor>
  <p:cmAuthor id="2" name="Josiane Aboniyo" initials="JA" lastIdx="8" clrIdx="1">
    <p:extLst>
      <p:ext uri="{19B8F6BF-5375-455C-9EA6-DF929625EA0E}">
        <p15:presenceInfo xmlns:p15="http://schemas.microsoft.com/office/powerpoint/2012/main" userId="S::jaboniyo@wmo.int::b13b0a8b-bcc8-4ec5-9a18-ec0ad2adce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84"/>
    <p:restoredTop sz="86612" autoAdjust="0"/>
  </p:normalViewPr>
  <p:slideViewPr>
    <p:cSldViewPr snapToGrid="0">
      <p:cViewPr varScale="1">
        <p:scale>
          <a:sx n="58" d="100"/>
          <a:sy n="58" d="100"/>
        </p:scale>
        <p:origin x="499" y="-42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53E54-AD02-451E-8D2F-9A36EE08EB0B}" type="datetimeFigureOut">
              <a:rPr lang="fr-FR" smtClean="0"/>
              <a:t>17/09/2021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88C21-B0E3-41C3-90F7-E2231B2EC2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752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work package will contribute to developing the capacity of the regional NMHSs, SADC/CSC, research institutes and other identified climate service providers to generate tailored, science-based, innovative and technology driven climate products, information and services, in operational mode 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88C21-B0E3-41C3-90F7-E2231B2EC29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032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Competency based gap analysis - Create and manage climate data sets; Derive products from climate data sets; Create and interpret climate forecasts and models; Ensure quality of climate forecasts; and Communicate information to users - as described in the WMO Guide to Competency (WMO-No. 1205). This report follows the format according to the competency-based framework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88C21-B0E3-41C3-90F7-E2231B2EC29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861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These show the type of climate data analysis to be included in D3.1 in August 2021</a:t>
            </a:r>
          </a:p>
          <a:p>
            <a:endParaRPr lang="en-US" dirty="0"/>
          </a:p>
          <a:p>
            <a:r>
              <a:rPr lang="en-US" dirty="0"/>
              <a:t>WMO to collect tools and training materials from expert groups, teams and panels</a:t>
            </a:r>
          </a:p>
          <a:p>
            <a:r>
              <a:rPr lang="en-US" dirty="0"/>
              <a:t>UTC to facilitate assess to training materials on climate change projection and scenario building</a:t>
            </a:r>
          </a:p>
          <a:p>
            <a:r>
              <a:rPr lang="en-US" dirty="0"/>
              <a:t>MO support providing training materials recently developed</a:t>
            </a:r>
          </a:p>
          <a:p>
            <a:r>
              <a:rPr lang="en-US" dirty="0"/>
              <a:t>BSC support with its forecasting training materials including those developed under WP4 of FOCUS Africa</a:t>
            </a:r>
          </a:p>
          <a:p>
            <a:endParaRPr lang="en-US" dirty="0"/>
          </a:p>
          <a:p>
            <a:r>
              <a:rPr lang="en-US" dirty="0"/>
              <a:t>ACMAD to prepare the plan for developing new materials and organizing training events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88C21-B0E3-41C3-90F7-E2231B2EC29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065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6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11" Type="http://schemas.openxmlformats.org/officeDocument/2006/relationships/image" Target="../media/image13.png"/><Relationship Id="rId5" Type="http://schemas.openxmlformats.org/officeDocument/2006/relationships/image" Target="../media/image1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24.png"/><Relationship Id="rId7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6.png"/><Relationship Id="rId10" Type="http://schemas.openxmlformats.org/officeDocument/2006/relationships/image" Target="../media/image6.svg"/><Relationship Id="rId4" Type="http://schemas.openxmlformats.org/officeDocument/2006/relationships/image" Target="../media/image25.png"/><Relationship Id="rId9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889B9D-1B2F-4ACF-A148-91412565A5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9063" y="2610974"/>
            <a:ext cx="9144000" cy="900728"/>
          </a:xfrm>
          <a:prstGeom prst="rect">
            <a:avLst/>
          </a:prstGeom>
        </p:spPr>
        <p:txBody>
          <a:bodyPr anchor="b"/>
          <a:lstStyle>
            <a:lvl1pPr algn="l">
              <a:defRPr sz="4000" b="1">
                <a:solidFill>
                  <a:schemeClr val="accent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/>
              <a:t>Presentation title</a:t>
            </a:r>
            <a:endParaRPr lang="fr-FR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680B09DA-AAA3-4A60-BD3A-3939BEFCAC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256"/>
          <a:stretch/>
        </p:blipFill>
        <p:spPr>
          <a:xfrm>
            <a:off x="0" y="4923604"/>
            <a:ext cx="9497683" cy="1000319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xmlns="" id="{9D4D3D12-7820-4F39-B5DA-33C20DD01F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9063" y="3721980"/>
            <a:ext cx="9144000" cy="4960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Montserrat" panose="00000500000000000000" pitchFamily="50" charset="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xmlns="" id="{65CA00D4-DD82-41DA-A8E6-04327124D6A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063" y="4428276"/>
            <a:ext cx="9144000" cy="365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  <a:latin typeface="Montserrat" panose="00000500000000000000" pitchFamily="50" charset="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Event, date, name, company</a:t>
            </a:r>
          </a:p>
        </p:txBody>
      </p:sp>
      <p:pic>
        <p:nvPicPr>
          <p:cNvPr id="14" name="Image 11" descr="Une image contenant transport&#10;&#10;Description générée avec un niveau de confiance élevé">
            <a:extLst>
              <a:ext uri="{FF2B5EF4-FFF2-40B4-BE49-F238E27FC236}">
                <a16:creationId xmlns:a16="http://schemas.microsoft.com/office/drawing/2014/main" xmlns="" id="{0A167728-EFE5-4C16-89B2-7CC06B61DA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34" y="6234933"/>
            <a:ext cx="696615" cy="46429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306225B-7AEC-41AB-A78D-3B2DA944441A}"/>
              </a:ext>
            </a:extLst>
          </p:cNvPr>
          <p:cNvSpPr txBox="1"/>
          <p:nvPr userDrawn="1"/>
        </p:nvSpPr>
        <p:spPr>
          <a:xfrm>
            <a:off x="1162564" y="6272587"/>
            <a:ext cx="10759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0" i="0" u="none" strike="noStrike" baseline="0">
                <a:solidFill>
                  <a:schemeClr val="accent1"/>
                </a:solidFill>
                <a:latin typeface="Montserrat" panose="00000500000000000000" pitchFamily="50" charset="0"/>
                <a:ea typeface="Segoe UI Symbol" panose="020B0502040204020203" pitchFamily="34" charset="0"/>
                <a:cs typeface="Ebrima" panose="02000000000000000000" pitchFamily="2" charset="0"/>
              </a:rPr>
              <a:t>This project has received funding from the European Commission’s Horizon 2020 Research and Innovation programme under grant agreement </a:t>
            </a:r>
            <a:r>
              <a:rPr lang="fr-FR" sz="1000" b="0" i="0" u="none" strike="noStrike" kern="1200" baseline="0">
                <a:solidFill>
                  <a:schemeClr val="accent1"/>
                </a:solidFill>
                <a:latin typeface="Montserrat" panose="00000500000000000000" pitchFamily="50" charset="0"/>
                <a:ea typeface="Segoe UI Symbol" panose="020B0502040204020203" pitchFamily="34" charset="0"/>
                <a:cs typeface="Ebrima" panose="02000000000000000000" pitchFamily="2" charset="0"/>
              </a:rPr>
              <a:t>n°869575. </a:t>
            </a:r>
            <a:r>
              <a:rPr lang="en-US" sz="1000" b="0" kern="1200">
                <a:solidFill>
                  <a:schemeClr val="accent1"/>
                </a:solidFill>
                <a:effectLst/>
                <a:latin typeface="Montserrat" panose="00000500000000000000" pitchFamily="50" charset="0"/>
                <a:ea typeface="Segoe UI Symbol" panose="020B0502040204020203" pitchFamily="34" charset="0"/>
                <a:cs typeface="Ebrima" panose="02000000000000000000" pitchFamily="2" charset="0"/>
              </a:rPr>
              <a:t>The content of this presentation reflects only the author’s view. The European Commission is not responsible for any use that may be made of the information it contains.</a:t>
            </a:r>
            <a:endParaRPr lang="fr-FR" sz="1000" b="0" kern="1200">
              <a:solidFill>
                <a:schemeClr val="accent1"/>
              </a:solidFill>
              <a:effectLst/>
              <a:latin typeface="Montserrat" panose="00000500000000000000" pitchFamily="50" charset="0"/>
              <a:ea typeface="Segoe UI Symbol" panose="020B0502040204020203" pitchFamily="34" charset="0"/>
              <a:cs typeface="Ebrima" panose="02000000000000000000" pitchFamily="2" charset="0"/>
            </a:endParaRPr>
          </a:p>
        </p:txBody>
      </p:sp>
      <p:pic>
        <p:nvPicPr>
          <p:cNvPr id="21" name="Picture 2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xmlns="" id="{EAC2D8DC-56AF-4C97-9CD7-C2EA7ACD7D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004" y="240890"/>
            <a:ext cx="4669357" cy="965834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xmlns="" id="{00585554-2E63-4253-8218-3EA21CA5D2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1584"/>
          <a:stretch/>
        </p:blipFill>
        <p:spPr>
          <a:xfrm>
            <a:off x="2118021" y="1449159"/>
            <a:ext cx="10073980" cy="106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8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0CAC8E-9258-4DCA-80D8-E647C26B1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3"/>
              </a:buClr>
              <a:buFont typeface="Segoe UI Symbol" panose="020B0502040204020203" pitchFamily="34" charset="0"/>
              <a:buChar char="⁃"/>
              <a:defRPr sz="2400">
                <a:solidFill>
                  <a:schemeClr val="accent1"/>
                </a:solidFill>
                <a:latin typeface="Montserrat" panose="00000500000000000000" pitchFamily="50" charset="0"/>
              </a:defRPr>
            </a:lvl1pPr>
            <a:lvl2pPr marL="685800" indent="-228600">
              <a:buClr>
                <a:schemeClr val="accent2"/>
              </a:buClr>
              <a:buFont typeface="Segoe UI Symbol" panose="020B0502040204020203" pitchFamily="34" charset="0"/>
              <a:buChar char="⁃"/>
              <a:defRPr sz="2000">
                <a:solidFill>
                  <a:schemeClr val="accent1"/>
                </a:solidFill>
                <a:latin typeface="Montserrat" panose="00000500000000000000" pitchFamily="50" charset="0"/>
              </a:defRPr>
            </a:lvl2pPr>
            <a:lvl3pPr marL="1143000" indent="-228600">
              <a:buClr>
                <a:schemeClr val="accent4"/>
              </a:buClr>
              <a:buFont typeface="Segoe UI Symbol" panose="020B0502040204020203" pitchFamily="34" charset="0"/>
              <a:buChar char="⁃"/>
              <a:defRPr sz="1800">
                <a:solidFill>
                  <a:schemeClr val="accent1"/>
                </a:solidFill>
                <a:latin typeface="Montserrat" panose="00000500000000000000" pitchFamily="50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15A310D-3D1C-4A07-AF1B-FBD00F9E9F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659"/>
          <a:stretch/>
        </p:blipFill>
        <p:spPr>
          <a:xfrm>
            <a:off x="0" y="464816"/>
            <a:ext cx="11353800" cy="906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716611-6C9A-4F89-BFCB-5FAABBD7BD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30450"/>
            <a:ext cx="9573883" cy="575515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accent6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/>
              <a:t>Title</a:t>
            </a:r>
            <a:endParaRPr lang="fr-FR"/>
          </a:p>
        </p:txBody>
      </p:sp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xmlns="" id="{0818B1D5-3D82-4C5E-A918-E2BADEA26A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7859" y="5982788"/>
            <a:ext cx="684714" cy="70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5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BB7B3172-6FBC-440B-807B-350A65D8F0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659"/>
          <a:stretch/>
        </p:blipFill>
        <p:spPr>
          <a:xfrm>
            <a:off x="0" y="460662"/>
            <a:ext cx="11353800" cy="9150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0CAC8E-9258-4DCA-80D8-E647C26B1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3"/>
              </a:buClr>
              <a:buFont typeface="Segoe UI Symbol" panose="020B0502040204020203" pitchFamily="34" charset="0"/>
              <a:buChar char="⁃"/>
              <a:defRPr sz="2400">
                <a:solidFill>
                  <a:schemeClr val="accent1"/>
                </a:solidFill>
                <a:latin typeface="Montserrat" panose="00000500000000000000" pitchFamily="50" charset="0"/>
              </a:defRPr>
            </a:lvl1pPr>
            <a:lvl2pPr marL="685800" indent="-228600">
              <a:buClr>
                <a:schemeClr val="accent2"/>
              </a:buClr>
              <a:buFont typeface="Segoe UI Symbol" panose="020B0502040204020203" pitchFamily="34" charset="0"/>
              <a:buChar char="⁃"/>
              <a:defRPr sz="2000">
                <a:solidFill>
                  <a:schemeClr val="accent1"/>
                </a:solidFill>
                <a:latin typeface="Montserrat" panose="00000500000000000000" pitchFamily="50" charset="0"/>
              </a:defRPr>
            </a:lvl2pPr>
            <a:lvl3pPr marL="1143000" indent="-228600">
              <a:buClr>
                <a:schemeClr val="accent4"/>
              </a:buClr>
              <a:buFont typeface="Segoe UI Symbol" panose="020B0502040204020203" pitchFamily="34" charset="0"/>
              <a:buChar char="⁃"/>
              <a:defRPr sz="1800">
                <a:solidFill>
                  <a:schemeClr val="accent1"/>
                </a:solidFill>
                <a:latin typeface="Montserrat" panose="00000500000000000000" pitchFamily="50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716611-6C9A-4F89-BFCB-5FAABBD7BD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30450"/>
            <a:ext cx="9573883" cy="575515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accent6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/>
              <a:t>Title</a:t>
            </a:r>
            <a:endParaRPr lang="fr-FR"/>
          </a:p>
        </p:txBody>
      </p:sp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xmlns="" id="{1EF810D8-F04A-455C-9B35-68A42390C66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7859" y="5982788"/>
            <a:ext cx="684714" cy="70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28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94E1A22E-C993-4F60-AB75-CDA5D66FCC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659"/>
          <a:stretch/>
        </p:blipFill>
        <p:spPr>
          <a:xfrm>
            <a:off x="0" y="460662"/>
            <a:ext cx="11353800" cy="9150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0CAC8E-9258-4DCA-80D8-E647C26B1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3"/>
              </a:buClr>
              <a:buFont typeface="Segoe UI Symbol" panose="020B0502040204020203" pitchFamily="34" charset="0"/>
              <a:buChar char="⁃"/>
              <a:defRPr sz="2400">
                <a:solidFill>
                  <a:schemeClr val="accent1"/>
                </a:solidFill>
                <a:latin typeface="Montserrat" panose="00000500000000000000" pitchFamily="50" charset="0"/>
              </a:defRPr>
            </a:lvl1pPr>
            <a:lvl2pPr marL="685800" indent="-228600">
              <a:buClr>
                <a:schemeClr val="accent2"/>
              </a:buClr>
              <a:buFont typeface="Segoe UI Symbol" panose="020B0502040204020203" pitchFamily="34" charset="0"/>
              <a:buChar char="⁃"/>
              <a:defRPr sz="2000">
                <a:solidFill>
                  <a:schemeClr val="accent1"/>
                </a:solidFill>
                <a:latin typeface="Montserrat" panose="00000500000000000000" pitchFamily="50" charset="0"/>
              </a:defRPr>
            </a:lvl2pPr>
            <a:lvl3pPr marL="1143000" indent="-228600">
              <a:buClr>
                <a:schemeClr val="accent4"/>
              </a:buClr>
              <a:buFont typeface="Segoe UI Symbol" panose="020B0502040204020203" pitchFamily="34" charset="0"/>
              <a:buChar char="⁃"/>
              <a:defRPr sz="1800">
                <a:solidFill>
                  <a:schemeClr val="accent1"/>
                </a:solidFill>
                <a:latin typeface="Montserrat" panose="00000500000000000000" pitchFamily="50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716611-6C9A-4F89-BFCB-5FAABBD7BD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30450"/>
            <a:ext cx="9573883" cy="575515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accent6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/>
              <a:t>Title</a:t>
            </a:r>
            <a:endParaRPr lang="fr-FR"/>
          </a:p>
        </p:txBody>
      </p:sp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xmlns="" id="{2D998533-75A1-4D3D-AFAC-B297984198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7859" y="5982788"/>
            <a:ext cx="684714" cy="70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6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xmlns="" id="{2D998533-75A1-4D3D-AFAC-B297984198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707" y="6057911"/>
            <a:ext cx="656634" cy="67816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39DD8E1A-2554-4FF4-8BEE-9D7B98CBD7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935"/>
          <a:stretch/>
        </p:blipFill>
        <p:spPr>
          <a:xfrm>
            <a:off x="6709968" y="121926"/>
            <a:ext cx="5482032" cy="57551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xmlns="" id="{691D341A-00E1-4E85-9B3D-3CE6591C47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1403"/>
          <a:stretch/>
        </p:blipFill>
        <p:spPr>
          <a:xfrm>
            <a:off x="0" y="1529852"/>
            <a:ext cx="5456154" cy="5755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4DBAD22-EAF2-45DC-8869-761945C7ED87}"/>
              </a:ext>
            </a:extLst>
          </p:cNvPr>
          <p:cNvSpPr txBox="1"/>
          <p:nvPr userDrawn="1"/>
        </p:nvSpPr>
        <p:spPr>
          <a:xfrm>
            <a:off x="3588589" y="672613"/>
            <a:ext cx="47617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accent1"/>
                </a:solidFill>
                <a:latin typeface="Montserrat" panose="00000500000000000000" pitchFamily="50" charset="0"/>
              </a:rPr>
              <a:t>Project Partners</a:t>
            </a:r>
            <a:endParaRPr lang="fr-FR" sz="4000" b="1">
              <a:solidFill>
                <a:schemeClr val="accent1"/>
              </a:solidFill>
              <a:latin typeface="Montserrat" panose="00000500000000000000" pitchFamily="50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E72A2D05-482E-4069-8579-59A62C2F2D65}"/>
              </a:ext>
            </a:extLst>
          </p:cNvPr>
          <p:cNvGrpSpPr/>
          <p:nvPr userDrawn="1"/>
        </p:nvGrpSpPr>
        <p:grpSpPr>
          <a:xfrm>
            <a:off x="750026" y="2630074"/>
            <a:ext cx="10542681" cy="950796"/>
            <a:chOff x="750026" y="2630074"/>
            <a:chExt cx="10542681" cy="95079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CAF0F877-31EB-4C65-B23F-582F670F9D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0026" y="2630074"/>
              <a:ext cx="2135191" cy="950796"/>
            </a:xfrm>
            <a:prstGeom prst="rect">
              <a:avLst/>
            </a:prstGeom>
          </p:spPr>
        </p:pic>
        <p:pic>
          <p:nvPicPr>
            <p:cNvPr id="14" name="Picture 13" descr="Logo&#10;&#10;Description automatically generated">
              <a:extLst>
                <a:ext uri="{FF2B5EF4-FFF2-40B4-BE49-F238E27FC236}">
                  <a16:creationId xmlns:a16="http://schemas.microsoft.com/office/drawing/2014/main" xmlns="" id="{D26ECBF2-8786-4B3E-B84B-5A8E8E903E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1386" y="2630074"/>
              <a:ext cx="2135191" cy="950796"/>
            </a:xfrm>
            <a:prstGeom prst="rect">
              <a:avLst/>
            </a:prstGeom>
          </p:spPr>
        </p:pic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xmlns="" id="{B997BC8C-166C-47FE-96DF-76910B04DD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4106" y="2630074"/>
              <a:ext cx="2135191" cy="950796"/>
            </a:xfrm>
            <a:prstGeom prst="rect">
              <a:avLst/>
            </a:prstGeom>
          </p:spPr>
        </p:pic>
        <p:pic>
          <p:nvPicPr>
            <p:cNvPr id="18" name="Picture 17" descr="A close up of a sign&#10;&#10;Description automatically generated">
              <a:extLst>
                <a:ext uri="{FF2B5EF4-FFF2-40B4-BE49-F238E27FC236}">
                  <a16:creationId xmlns:a16="http://schemas.microsoft.com/office/drawing/2014/main" xmlns="" id="{210948CE-E1C1-4421-B370-959E3E80D2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2746" y="2630074"/>
              <a:ext cx="2135191" cy="950796"/>
            </a:xfrm>
            <a:prstGeom prst="rect">
              <a:avLst/>
            </a:prstGeom>
          </p:spPr>
        </p:pic>
        <p:pic>
          <p:nvPicPr>
            <p:cNvPr id="30" name="Picture 29" descr="Logo&#10;&#10;Description automatically generated">
              <a:extLst>
                <a:ext uri="{FF2B5EF4-FFF2-40B4-BE49-F238E27FC236}">
                  <a16:creationId xmlns:a16="http://schemas.microsoft.com/office/drawing/2014/main" xmlns="" id="{447FB651-51D8-42CE-A509-B0A21AD562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55466" y="2630074"/>
              <a:ext cx="2137241" cy="950796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861B4950-36F1-477C-A361-F8188DC339E9}"/>
              </a:ext>
            </a:extLst>
          </p:cNvPr>
          <p:cNvGrpSpPr/>
          <p:nvPr userDrawn="1"/>
        </p:nvGrpSpPr>
        <p:grpSpPr>
          <a:xfrm>
            <a:off x="594880" y="5107114"/>
            <a:ext cx="7818576" cy="950796"/>
            <a:chOff x="866080" y="5107115"/>
            <a:chExt cx="7818576" cy="950796"/>
          </a:xfrm>
        </p:grpSpPr>
        <p:pic>
          <p:nvPicPr>
            <p:cNvPr id="20" name="Picture 19" descr="Logo&#10;&#10;Description automatically generated">
              <a:extLst>
                <a:ext uri="{FF2B5EF4-FFF2-40B4-BE49-F238E27FC236}">
                  <a16:creationId xmlns:a16="http://schemas.microsoft.com/office/drawing/2014/main" xmlns="" id="{BFD0C303-C213-432D-9EA3-7B4CFD8C26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6080" y="5107115"/>
              <a:ext cx="2135191" cy="950796"/>
            </a:xfrm>
            <a:prstGeom prst="rect">
              <a:avLst/>
            </a:prstGeom>
          </p:spPr>
        </p:pic>
        <p:pic>
          <p:nvPicPr>
            <p:cNvPr id="26" name="Picture 25" descr="A picture containing logo&#10;&#10;Description automatically generated">
              <a:extLst>
                <a:ext uri="{FF2B5EF4-FFF2-40B4-BE49-F238E27FC236}">
                  <a16:creationId xmlns:a16="http://schemas.microsoft.com/office/drawing/2014/main" xmlns="" id="{2FEC2873-BB40-48BD-BE69-584622A97F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321" y="5107115"/>
              <a:ext cx="2135191" cy="950796"/>
            </a:xfrm>
            <a:prstGeom prst="rect">
              <a:avLst/>
            </a:prstGeom>
          </p:spPr>
        </p:pic>
        <p:pic>
          <p:nvPicPr>
            <p:cNvPr id="28" name="Picture 27" descr="A picture containing logo&#10;&#10;Description automatically generated">
              <a:extLst>
                <a:ext uri="{FF2B5EF4-FFF2-40B4-BE49-F238E27FC236}">
                  <a16:creationId xmlns:a16="http://schemas.microsoft.com/office/drawing/2014/main" xmlns="" id="{7A60EC4F-9B0E-4A2A-AA4D-E809FDCF8C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5369" y="5107115"/>
              <a:ext cx="2137241" cy="950796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xmlns="" id="{4BC70945-C95A-4403-99B8-A9F2B46E68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49466" y="5108140"/>
              <a:ext cx="2135190" cy="948746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B1551D2C-BAD6-4163-8E74-9381B2224DFE}"/>
              </a:ext>
            </a:extLst>
          </p:cNvPr>
          <p:cNvGrpSpPr/>
          <p:nvPr userDrawn="1"/>
        </p:nvGrpSpPr>
        <p:grpSpPr>
          <a:xfrm>
            <a:off x="594880" y="3868594"/>
            <a:ext cx="10373641" cy="950796"/>
            <a:chOff x="594880" y="3988942"/>
            <a:chExt cx="10373641" cy="950796"/>
          </a:xfrm>
        </p:grpSpPr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xmlns="" id="{F0D1CD85-13FF-45C8-87D2-436774310B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4493" y="3988942"/>
              <a:ext cx="2135191" cy="950796"/>
            </a:xfrm>
            <a:prstGeom prst="rect">
              <a:avLst/>
            </a:prstGeom>
          </p:spPr>
        </p:pic>
        <p:pic>
          <p:nvPicPr>
            <p:cNvPr id="22" name="Picture 21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xmlns="" id="{23929CAE-2273-49C4-84D3-3F9B3BA618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14106" y="3988942"/>
              <a:ext cx="2135191" cy="950796"/>
            </a:xfrm>
            <a:prstGeom prst="rect">
              <a:avLst/>
            </a:prstGeom>
          </p:spPr>
        </p:pic>
        <p:pic>
          <p:nvPicPr>
            <p:cNvPr id="24" name="Picture 23" descr="Logo&#10;&#10;Description automatically generated">
              <a:extLst>
                <a:ext uri="{FF2B5EF4-FFF2-40B4-BE49-F238E27FC236}">
                  <a16:creationId xmlns:a16="http://schemas.microsoft.com/office/drawing/2014/main" xmlns="" id="{6F784FDA-0A72-4D5C-BF8B-1E2EED1DBE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880" y="3988942"/>
              <a:ext cx="2135191" cy="950796"/>
            </a:xfrm>
            <a:prstGeom prst="rect">
              <a:avLst/>
            </a:prstGeom>
          </p:spPr>
        </p:pic>
        <p:pic>
          <p:nvPicPr>
            <p:cNvPr id="32" name="Picture 31" descr="Graphical user interface, text, application&#10;&#10;Description automatically generated">
              <a:extLst>
                <a:ext uri="{FF2B5EF4-FFF2-40B4-BE49-F238E27FC236}">
                  <a16:creationId xmlns:a16="http://schemas.microsoft.com/office/drawing/2014/main" xmlns="" id="{A185DA0A-48E6-4543-8A85-7743A1D28C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3719" y="3989967"/>
              <a:ext cx="2135190" cy="948746"/>
            </a:xfrm>
            <a:prstGeom prst="rect">
              <a:avLst/>
            </a:prstGeom>
          </p:spPr>
        </p:pic>
        <p:pic>
          <p:nvPicPr>
            <p:cNvPr id="36" name="Picture 35" descr="Logo&#10;&#10;Description automatically generated">
              <a:extLst>
                <a:ext uri="{FF2B5EF4-FFF2-40B4-BE49-F238E27FC236}">
                  <a16:creationId xmlns:a16="http://schemas.microsoft.com/office/drawing/2014/main" xmlns="" id="{63E55E94-B24B-4666-9FE1-A3C4C50E4D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33331" y="3989967"/>
              <a:ext cx="2135190" cy="9487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8592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4DBAD22-EAF2-45DC-8869-761945C7ED87}"/>
              </a:ext>
            </a:extLst>
          </p:cNvPr>
          <p:cNvSpPr txBox="1"/>
          <p:nvPr userDrawn="1"/>
        </p:nvSpPr>
        <p:spPr>
          <a:xfrm>
            <a:off x="186203" y="231345"/>
            <a:ext cx="896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>
                <a:solidFill>
                  <a:schemeClr val="accent1"/>
                </a:solidFill>
                <a:latin typeface="Montserrat" panose="00000500000000000000" pitchFamily="50" charset="0"/>
              </a:rPr>
              <a:t>THANK YOU </a:t>
            </a:r>
          </a:p>
          <a:p>
            <a:pPr algn="l"/>
            <a:r>
              <a:rPr lang="en-US" sz="4000" b="0">
                <a:solidFill>
                  <a:schemeClr val="accent1"/>
                </a:solidFill>
                <a:latin typeface="Montserrat" panose="00000500000000000000" pitchFamily="50" charset="0"/>
              </a:rPr>
              <a:t>Get in touch for more information!</a:t>
            </a:r>
            <a:endParaRPr lang="fr-FR" sz="4000" b="0">
              <a:solidFill>
                <a:schemeClr val="accent1"/>
              </a:solidFill>
              <a:latin typeface="Montserrat" panose="00000500000000000000" pitchFamily="50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xmlns="" id="{37B5B14B-AC5A-4703-B465-F0A4C732A8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2222" y="2911710"/>
            <a:ext cx="442020" cy="500625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xmlns="" id="{428D3A8C-5F8D-4954-993B-763764488E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768" y="4140731"/>
            <a:ext cx="408928" cy="4089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A443F0B-2D0E-418D-8609-0D9092E4F58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768" y="3572069"/>
            <a:ext cx="408928" cy="4089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FC43A51-5FE2-4BE7-B343-FBFAE5413C46}"/>
              </a:ext>
            </a:extLst>
          </p:cNvPr>
          <p:cNvSpPr txBox="1"/>
          <p:nvPr userDrawn="1"/>
        </p:nvSpPr>
        <p:spPr>
          <a:xfrm>
            <a:off x="6712610" y="3008133"/>
            <a:ext cx="4978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>
                <a:solidFill>
                  <a:schemeClr val="accent4"/>
                </a:solidFill>
                <a:latin typeface="Montserrat" panose="00000500000000000000" pitchFamily="50" charset="0"/>
              </a:rPr>
              <a:t>Project coordinator – </a:t>
            </a:r>
            <a:r>
              <a:rPr lang="en-US" sz="1400" b="0">
                <a:solidFill>
                  <a:schemeClr val="accent1"/>
                </a:solidFill>
                <a:latin typeface="Montserrat" panose="00000500000000000000" pitchFamily="50" charset="0"/>
              </a:rPr>
              <a:t>Roberta </a:t>
            </a:r>
            <a:r>
              <a:rPr lang="en-US" sz="1400" b="0" err="1">
                <a:solidFill>
                  <a:schemeClr val="accent1"/>
                </a:solidFill>
                <a:latin typeface="Montserrat" panose="00000500000000000000" pitchFamily="50" charset="0"/>
              </a:rPr>
              <a:t>Boscolo</a:t>
            </a:r>
            <a:r>
              <a:rPr lang="en-US" sz="1400" b="0">
                <a:solidFill>
                  <a:schemeClr val="accent1"/>
                </a:solidFill>
                <a:latin typeface="Montserrat" panose="00000500000000000000" pitchFamily="50" charset="0"/>
              </a:rPr>
              <a:t>, WMO</a:t>
            </a:r>
            <a:endParaRPr lang="fr-FR" sz="1400" b="0">
              <a:solidFill>
                <a:schemeClr val="accent1"/>
              </a:solidFill>
              <a:latin typeface="Montserrat" panose="00000500000000000000" pitchFamily="50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EA7E7D5-B98F-4388-8167-D5D651D81B7B}"/>
              </a:ext>
            </a:extLst>
          </p:cNvPr>
          <p:cNvSpPr txBox="1"/>
          <p:nvPr userDrawn="1"/>
        </p:nvSpPr>
        <p:spPr>
          <a:xfrm>
            <a:off x="6712610" y="3516408"/>
            <a:ext cx="5039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>
                <a:solidFill>
                  <a:schemeClr val="accent1"/>
                </a:solidFill>
                <a:latin typeface="Montserrat" panose="00000500000000000000" pitchFamily="50" charset="0"/>
              </a:rPr>
              <a:t>All project reports will be available for download on the Focus-Africa website </a:t>
            </a:r>
            <a:r>
              <a:rPr lang="en-US" sz="1400" b="1">
                <a:solidFill>
                  <a:schemeClr val="accent3"/>
                </a:solidFill>
                <a:latin typeface="Montserrat" panose="00000500000000000000" pitchFamily="50" charset="0"/>
              </a:rPr>
              <a:t>www.focus-africaproject.eu</a:t>
            </a:r>
            <a:endParaRPr lang="fr-FR" sz="1400" b="1">
              <a:solidFill>
                <a:schemeClr val="accent3"/>
              </a:solidFill>
              <a:latin typeface="Montserrat" panose="00000500000000000000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4C29F5E-F979-43D1-A91C-E4D0A05A8830}"/>
              </a:ext>
            </a:extLst>
          </p:cNvPr>
          <p:cNvSpPr txBox="1"/>
          <p:nvPr userDrawn="1"/>
        </p:nvSpPr>
        <p:spPr>
          <a:xfrm>
            <a:off x="6712610" y="4187036"/>
            <a:ext cx="5039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>
                <a:solidFill>
                  <a:schemeClr val="accent1"/>
                </a:solidFill>
                <a:latin typeface="Montserrat" panose="00000500000000000000" pitchFamily="50" charset="0"/>
              </a:rPr>
              <a:t>Email the project at </a:t>
            </a:r>
            <a:r>
              <a:rPr lang="en-US" sz="1400" b="1">
                <a:solidFill>
                  <a:schemeClr val="accent1"/>
                </a:solidFill>
                <a:latin typeface="Montserrat" panose="00000500000000000000" pitchFamily="50" charset="0"/>
              </a:rPr>
              <a:t>hello@focus-africaproject.eu</a:t>
            </a:r>
            <a:endParaRPr lang="fr-FR" sz="1400" b="1">
              <a:solidFill>
                <a:schemeClr val="accent1"/>
              </a:solidFill>
              <a:latin typeface="Montserrat" panose="00000500000000000000" pitchFamily="50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E851286-17FC-48C3-B3ED-18FF94A43C54}"/>
              </a:ext>
            </a:extLst>
          </p:cNvPr>
          <p:cNvSpPr txBox="1"/>
          <p:nvPr userDrawn="1"/>
        </p:nvSpPr>
        <p:spPr>
          <a:xfrm>
            <a:off x="6712609" y="4748403"/>
            <a:ext cx="5039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>
                <a:solidFill>
                  <a:schemeClr val="accent1"/>
                </a:solidFill>
                <a:latin typeface="Montserrat" panose="00000500000000000000" pitchFamily="50" charset="0"/>
              </a:rPr>
              <a:t>Follow the project on Twitter </a:t>
            </a:r>
            <a:r>
              <a:rPr lang="en-US" sz="1400" b="1">
                <a:solidFill>
                  <a:schemeClr val="accent4"/>
                </a:solidFill>
                <a:latin typeface="Montserrat" panose="00000500000000000000" pitchFamily="50" charset="0"/>
              </a:rPr>
              <a:t>@</a:t>
            </a:r>
            <a:r>
              <a:rPr lang="en-US" sz="1400" b="1" err="1">
                <a:solidFill>
                  <a:schemeClr val="accent4"/>
                </a:solidFill>
                <a:latin typeface="Montserrat" panose="00000500000000000000" pitchFamily="50" charset="0"/>
              </a:rPr>
              <a:t>FocusAFRICA_EU</a:t>
            </a:r>
            <a:endParaRPr lang="fr-FR" sz="1400" b="1">
              <a:solidFill>
                <a:schemeClr val="accent4"/>
              </a:solidFill>
              <a:latin typeface="Montserrat" panose="00000500000000000000" pitchFamily="50" charset="0"/>
            </a:endParaRPr>
          </a:p>
        </p:txBody>
      </p:sp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xmlns="" id="{04D60DA8-E74F-407E-B638-BF7D5FBD6CE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920" y="4709393"/>
            <a:ext cx="500625" cy="500625"/>
          </a:xfrm>
          <a:prstGeom prst="rect">
            <a:avLst/>
          </a:prstGeom>
        </p:spPr>
      </p:pic>
      <p:pic>
        <p:nvPicPr>
          <p:cNvPr id="20" name="Picture 1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xmlns="" id="{ABEAA0D4-7F0C-4690-B2B8-4DA672C9CF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179" y="3502052"/>
            <a:ext cx="4630950" cy="95789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xmlns="" id="{F855BC0B-EF08-419E-B916-FC8C954BF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2254"/>
          <a:stretch/>
        </p:blipFill>
        <p:spPr>
          <a:xfrm>
            <a:off x="0" y="1841534"/>
            <a:ext cx="9401679" cy="1000319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xmlns="" id="{4B2BA140-6D82-433D-B8A1-F4E0545592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r="2331"/>
          <a:stretch/>
        </p:blipFill>
        <p:spPr>
          <a:xfrm>
            <a:off x="2194561" y="5499538"/>
            <a:ext cx="9997439" cy="106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66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883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xmlns="" id="{D09EA9AF-ECB2-024F-8E1A-89BA22B2BDF8}"/>
              </a:ext>
            </a:extLst>
          </p:cNvPr>
          <p:cNvSpPr txBox="1">
            <a:spLocks/>
          </p:cNvSpPr>
          <p:nvPr/>
        </p:nvSpPr>
        <p:spPr>
          <a:xfrm>
            <a:off x="972671" y="520165"/>
            <a:ext cx="9573883" cy="8083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6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en-US" sz="28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WorkPackage</a:t>
            </a:r>
            <a:r>
              <a:rPr lang="en-US" sz="28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7:</a:t>
            </a:r>
            <a:br>
              <a:rPr lang="en-US" sz="28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Capacity Development</a:t>
            </a:r>
          </a:p>
        </p:txBody>
      </p:sp>
      <p:sp>
        <p:nvSpPr>
          <p:cNvPr id="3" name="Espace réservé du contenu 1">
            <a:extLst>
              <a:ext uri="{FF2B5EF4-FFF2-40B4-BE49-F238E27FC236}">
                <a16:creationId xmlns:a16="http://schemas.microsoft.com/office/drawing/2014/main" xmlns="" id="{E1335568-0427-C843-BB43-8D09C53F4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51" y="1596758"/>
            <a:ext cx="11351941" cy="47410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tx1"/>
                </a:solidFill>
              </a:rPr>
              <a:t>Partners involved</a:t>
            </a:r>
            <a:r>
              <a:rPr lang="en-GB" sz="2000" dirty="0">
                <a:solidFill>
                  <a:schemeClr val="tx1"/>
                </a:solidFill>
              </a:rPr>
              <a:t>: </a:t>
            </a:r>
            <a:r>
              <a:rPr lang="en-US" sz="2000" dirty="0"/>
              <a:t>ACMAD, WMO, BSC, MO, WEMC, UCT, SSSA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GB" sz="2000" b="1" dirty="0">
                <a:solidFill>
                  <a:schemeClr val="tx1"/>
                </a:solidFill>
              </a:rPr>
              <a:t>Main WP objectives</a:t>
            </a:r>
            <a:r>
              <a:rPr lang="en-GB" sz="2000" dirty="0">
                <a:solidFill>
                  <a:schemeClr val="tx1"/>
                </a:solidFill>
              </a:rPr>
              <a:t>:</a:t>
            </a:r>
          </a:p>
          <a:p>
            <a:r>
              <a:rPr lang="en-GB" sz="2000" dirty="0">
                <a:solidFill>
                  <a:schemeClr val="tx1"/>
                </a:solidFill>
              </a:rPr>
              <a:t>Assess the training needs of climate service providers </a:t>
            </a:r>
          </a:p>
          <a:p>
            <a:r>
              <a:rPr lang="en-GB" sz="2000" dirty="0">
                <a:solidFill>
                  <a:schemeClr val="tx1"/>
                </a:solidFill>
              </a:rPr>
              <a:t>Review and upgrade the training curricula on climate monitoring, forecasting, climate change projection and scenario development for impact studies</a:t>
            </a:r>
          </a:p>
          <a:p>
            <a:r>
              <a:rPr lang="en-GB" sz="2000" dirty="0">
                <a:solidFill>
                  <a:schemeClr val="tx1"/>
                </a:solidFill>
              </a:rPr>
              <a:t>Develop and test training materials in collaboration with Intra ACP GFCS programme, RCOFs and other initiatives in Africa</a:t>
            </a:r>
          </a:p>
          <a:p>
            <a:r>
              <a:rPr lang="en-GB" sz="2000" dirty="0">
                <a:solidFill>
                  <a:schemeClr val="tx1"/>
                </a:solidFill>
              </a:rPr>
              <a:t>Develop online training resources for inclusion in existing portals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</a:rPr>
              <a:t>Capacity development gaps/needs and plan report                  (</a:t>
            </a:r>
            <a:r>
              <a:rPr lang="en-GB" b="1" u="sng" dirty="0">
                <a:solidFill>
                  <a:schemeClr val="accent5"/>
                </a:solidFill>
              </a:rPr>
              <a:t>Task 7.1, M12</a:t>
            </a:r>
            <a:r>
              <a:rPr lang="en-GB" dirty="0">
                <a:solidFill>
                  <a:schemeClr val="tx1"/>
                </a:solidFill>
              </a:rPr>
              <a:t>)	</a:t>
            </a:r>
            <a:r>
              <a:rPr lang="en-GB" b="1" dirty="0">
                <a:solidFill>
                  <a:srgbClr val="00B050"/>
                </a:solidFill>
              </a:rPr>
              <a:t>95% ( Gaps analysis done and draft report prepared and undergoing review)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</a:rPr>
              <a:t>Online course and modules	                                               (</a:t>
            </a:r>
            <a:r>
              <a:rPr lang="en-GB" dirty="0">
                <a:solidFill>
                  <a:schemeClr val="accent5"/>
                </a:solidFill>
              </a:rPr>
              <a:t>Task 7.2, M36)</a:t>
            </a:r>
            <a:r>
              <a:rPr lang="en-GB" dirty="0">
                <a:solidFill>
                  <a:schemeClr val="tx1"/>
                </a:solidFill>
              </a:rPr>
              <a:t>	</a:t>
            </a:r>
            <a:r>
              <a:rPr lang="en-GB" dirty="0">
                <a:solidFill>
                  <a:srgbClr val="00B050"/>
                </a:solidFill>
              </a:rPr>
              <a:t>0% (starting Sep 2021)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dirty="0">
                <a:solidFill>
                  <a:schemeClr val="tx1"/>
                </a:solidFill>
              </a:rPr>
              <a:t>Final report on project capacity development implementation and results (</a:t>
            </a:r>
            <a:r>
              <a:rPr lang="en-GB" dirty="0">
                <a:solidFill>
                  <a:schemeClr val="accent5"/>
                </a:solidFill>
              </a:rPr>
              <a:t>Task 7.3, M48</a:t>
            </a:r>
            <a:r>
              <a:rPr lang="en-GB" dirty="0">
                <a:solidFill>
                  <a:schemeClr val="tx1"/>
                </a:solidFill>
              </a:rPr>
              <a:t>) 	</a:t>
            </a:r>
            <a:r>
              <a:rPr lang="en-GB" dirty="0">
                <a:solidFill>
                  <a:srgbClr val="00B050"/>
                </a:solidFill>
              </a:rPr>
              <a:t>0%</a:t>
            </a:r>
            <a:r>
              <a:rPr lang="en-GB" dirty="0">
                <a:solidFill>
                  <a:schemeClr val="tx1"/>
                </a:solidFill>
              </a:rPr>
              <a:t>	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tx1"/>
                </a:solidFill>
              </a:rPr>
              <a:t>	</a:t>
            </a:r>
          </a:p>
          <a:p>
            <a:endParaRPr lang="en-GB" sz="1600" dirty="0"/>
          </a:p>
          <a:p>
            <a:endParaRPr lang="en-GB" sz="2400" dirty="0"/>
          </a:p>
        </p:txBody>
      </p:sp>
      <p:pic>
        <p:nvPicPr>
          <p:cNvPr id="1026" name="Picture 3">
            <a:extLst>
              <a:ext uri="{FF2B5EF4-FFF2-40B4-BE49-F238E27FC236}">
                <a16:creationId xmlns:a16="http://schemas.microsoft.com/office/drawing/2014/main" xmlns="" id="{55594691-F10A-41BA-8725-75394015D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8829" y="1596758"/>
            <a:ext cx="1262705" cy="12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67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C829A0D3-1C3B-41AA-BA9B-788BD97A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D7.1 Capacity gaps and capacity development plan plan</a:t>
            </a:r>
            <a:endParaRPr lang="x-none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D64D138-2F78-456A-9D49-33EB4465CC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2872" y="3849615"/>
            <a:ext cx="4234652" cy="28688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609B3BB-F86E-4054-86A8-DA1F521A3B2D}"/>
              </a:ext>
            </a:extLst>
          </p:cNvPr>
          <p:cNvSpPr/>
          <p:nvPr/>
        </p:nvSpPr>
        <p:spPr>
          <a:xfrm>
            <a:off x="118711" y="1386704"/>
            <a:ext cx="6480393" cy="2804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+mj-lt"/>
              <a:buAutoNum type="romanLcPeriod"/>
            </a:pP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Literature Review</a:t>
            </a:r>
          </a:p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+mj-lt"/>
              <a:buAutoNum type="romanLcPeriod"/>
            </a:pP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Data Collection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Compile Training Material from SARCOF/SWIOCOF</a:t>
            </a:r>
            <a:endParaRPr lang="x-none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+mj-lt"/>
              <a:buAutoNum type="romanLcPeriod"/>
            </a:pP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NMHSs survey on climate services implementation</a:t>
            </a:r>
          </a:p>
          <a:p>
            <a:pPr marL="342900" lvl="0" indent="-342900" algn="just">
              <a:lnSpc>
                <a:spcPct val="120000"/>
              </a:lnSpc>
              <a:spcAft>
                <a:spcPts val="600"/>
              </a:spcAft>
              <a:buFont typeface="+mj-lt"/>
              <a:buAutoNum type="romanLcPeriod"/>
            </a:pP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Excel sheet with gap analysis – competency based (WMO1205)</a:t>
            </a:r>
          </a:p>
          <a:p>
            <a:pPr marL="342900" lvl="0" indent="-342900" algn="just">
              <a:lnSpc>
                <a:spcPct val="120000"/>
              </a:lnSpc>
              <a:spcAft>
                <a:spcPts val="600"/>
              </a:spcAft>
              <a:buFont typeface="+mj-lt"/>
              <a:buAutoNum type="romanLcPeriod"/>
            </a:pP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Plan for addressing the gaps – recommendations + identification for different organizations and projects that could support</a:t>
            </a:r>
            <a:endParaRPr lang="x-non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0ABC094-B46D-45EB-9834-DB11947AAF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2493" y="1071736"/>
            <a:ext cx="5163239" cy="569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94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xmlns="" id="{D09EA9AF-ECB2-024F-8E1A-89BA22B2BDF8}"/>
              </a:ext>
            </a:extLst>
          </p:cNvPr>
          <p:cNvSpPr txBox="1">
            <a:spLocks/>
          </p:cNvSpPr>
          <p:nvPr/>
        </p:nvSpPr>
        <p:spPr>
          <a:xfrm>
            <a:off x="972671" y="520165"/>
            <a:ext cx="9573883" cy="8083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6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D7.1 </a:t>
            </a:r>
            <a:r>
              <a:rPr lang="en-GB" sz="2000" dirty="0">
                <a:solidFill>
                  <a:schemeClr val="bg1"/>
                </a:solidFill>
              </a:rPr>
              <a:t>A</a:t>
            </a:r>
            <a:r>
              <a:rPr lang="en-US" sz="2000" dirty="0"/>
              <a:t> Capacity gaps and capacity development plan </a:t>
            </a:r>
            <a:r>
              <a:rPr lang="en-US" sz="2000" dirty="0" err="1"/>
              <a:t>plan</a:t>
            </a:r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Major gaps:</a:t>
            </a:r>
            <a:endParaRPr lang="en-US" sz="2000" dirty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xmlns="" id="{B51BD2BD-09AC-5C42-AB18-D2D4A8ABC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398" y="1386495"/>
            <a:ext cx="11104908" cy="5471505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GB" sz="1800" dirty="0"/>
              <a:t>data collection, archiving and analysis tools ( </a:t>
            </a:r>
            <a:r>
              <a:rPr lang="en-GB" sz="1800" dirty="0" err="1"/>
              <a:t>Climsoft</a:t>
            </a:r>
            <a:r>
              <a:rPr lang="en-GB" sz="1800" dirty="0"/>
              <a:t>,  R, R-INSTAT, CDT, Excel macro… ) and data visualization packages like QGIS</a:t>
            </a:r>
          </a:p>
          <a:p>
            <a:pPr>
              <a:buFontTx/>
              <a:buChar char="-"/>
            </a:pPr>
            <a:r>
              <a:rPr lang="en-GB" sz="1800" dirty="0"/>
              <a:t>use of CPT with advanced statistical functionalities</a:t>
            </a:r>
          </a:p>
          <a:p>
            <a:pPr>
              <a:buFontTx/>
              <a:buChar char="-"/>
            </a:pPr>
            <a:r>
              <a:rPr lang="en-GB" sz="1800" dirty="0"/>
              <a:t> drivers of southern Africa climate variability and predictors for climate forecasting in the region</a:t>
            </a:r>
          </a:p>
          <a:p>
            <a:pPr>
              <a:buFontTx/>
              <a:buChar char="-"/>
            </a:pPr>
            <a:r>
              <a:rPr lang="en-GB" sz="1800" dirty="0"/>
              <a:t>Verification tools and related applications;</a:t>
            </a:r>
          </a:p>
          <a:p>
            <a:pPr>
              <a:buFontTx/>
              <a:buChar char="-"/>
            </a:pPr>
            <a:r>
              <a:rPr lang="en-GB" sz="1800" dirty="0"/>
              <a:t>Interpretation of global single and </a:t>
            </a:r>
            <a:r>
              <a:rPr lang="en-GB" sz="1800" dirty="0" err="1"/>
              <a:t>multimodel</a:t>
            </a:r>
            <a:r>
              <a:rPr lang="en-GB" sz="1800" dirty="0"/>
              <a:t> ensemble outputs over the region</a:t>
            </a:r>
          </a:p>
          <a:p>
            <a:pPr>
              <a:buFontTx/>
              <a:buChar char="-"/>
            </a:pPr>
            <a:r>
              <a:rPr lang="en-GB" sz="1800" dirty="0"/>
              <a:t>Verification, evaluation and model outputs </a:t>
            </a:r>
            <a:r>
              <a:rPr lang="en-GB" sz="1800" dirty="0" err="1"/>
              <a:t>intercomparison</a:t>
            </a:r>
            <a:r>
              <a:rPr lang="en-GB" sz="1800" dirty="0"/>
              <a:t> and comparisons with observations</a:t>
            </a:r>
          </a:p>
          <a:p>
            <a:pPr>
              <a:buFontTx/>
              <a:buChar char="-"/>
            </a:pPr>
            <a:r>
              <a:rPr lang="en-GB" sz="1800" dirty="0"/>
              <a:t>Adherence to WMO standards and guidelines across various competency areas</a:t>
            </a:r>
          </a:p>
          <a:p>
            <a:pPr>
              <a:buFontTx/>
              <a:buChar char="-"/>
            </a:pPr>
            <a:r>
              <a:rPr lang="en-GB" sz="1800" dirty="0"/>
              <a:t>Sub- seasonal forecasting – major gap at CSC and NMHSs</a:t>
            </a:r>
          </a:p>
          <a:p>
            <a:pPr>
              <a:buFontTx/>
              <a:buChar char="-"/>
            </a:pPr>
            <a:r>
              <a:rPr lang="en-GB" sz="1800" dirty="0"/>
              <a:t>Quality assurance and control</a:t>
            </a:r>
          </a:p>
          <a:p>
            <a:pPr>
              <a:buFontTx/>
              <a:buChar char="-"/>
            </a:pPr>
            <a:r>
              <a:rPr lang="en-GB" sz="1800" dirty="0"/>
              <a:t>Tailoring climate information </a:t>
            </a:r>
          </a:p>
          <a:p>
            <a:pPr>
              <a:buFontTx/>
              <a:buChar char="-"/>
            </a:pPr>
            <a:r>
              <a:rPr lang="en-GB" sz="1800" dirty="0"/>
              <a:t>Impact knowledge and regular survey of user community</a:t>
            </a:r>
          </a:p>
          <a:p>
            <a:pPr>
              <a:buFontTx/>
              <a:buChar char="-"/>
            </a:pPr>
            <a:r>
              <a:rPr lang="en-GB" sz="1800" dirty="0"/>
              <a:t>Estimation and communication on outlooks and related uncertainties</a:t>
            </a:r>
          </a:p>
          <a:p>
            <a:pPr>
              <a:buFontTx/>
              <a:buChar char="-"/>
            </a:pPr>
            <a:r>
              <a:rPr lang="en-GB" sz="1800" dirty="0"/>
              <a:t>Training usually in the form of workshop when a few months on the job is more effective</a:t>
            </a:r>
          </a:p>
          <a:p>
            <a:pPr>
              <a:buFontTx/>
              <a:buChar char="-"/>
            </a:pPr>
            <a:r>
              <a:rPr lang="en-GB" sz="1800" dirty="0"/>
              <a:t>New required products like onset, frequency of heavy rains, dry and wet spells frequency and duration </a:t>
            </a:r>
          </a:p>
        </p:txBody>
      </p:sp>
    </p:spTree>
    <p:extLst>
      <p:ext uri="{BB962C8B-B14F-4D97-AF65-F5344CB8AC3E}">
        <p14:creationId xmlns:p14="http://schemas.microsoft.com/office/powerpoint/2010/main" val="1547356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xmlns="" id="{872B5709-55B2-4978-B559-420B66F3D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8143" y="355098"/>
            <a:ext cx="1740157" cy="169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465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CUS-AFRIC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B3B3C"/>
      </a:accent1>
      <a:accent2>
        <a:srgbClr val="A0A0A0"/>
      </a:accent2>
      <a:accent3>
        <a:srgbClr val="056DB6"/>
      </a:accent3>
      <a:accent4>
        <a:srgbClr val="00991D"/>
      </a:accent4>
      <a:accent5>
        <a:srgbClr val="398C46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53667B0299224CB2F9EF32382AAD97" ma:contentTypeVersion="13" ma:contentTypeDescription="Create a new document." ma:contentTypeScope="" ma:versionID="b99581339ad68772a68e096de20df494">
  <xsd:schema xmlns:xsd="http://www.w3.org/2001/XMLSchema" xmlns:xs="http://www.w3.org/2001/XMLSchema" xmlns:p="http://schemas.microsoft.com/office/2006/metadata/properties" xmlns:ns2="984800b2-3205-4855-b020-79625e422e81" xmlns:ns3="ce5bba9f-ee04-4569-b3bf-b770a0f323d7" targetNamespace="http://schemas.microsoft.com/office/2006/metadata/properties" ma:root="true" ma:fieldsID="44735aea28e530eb7d8333935e3cda58" ns2:_="" ns3:_="">
    <xsd:import namespace="984800b2-3205-4855-b020-79625e422e81"/>
    <xsd:import namespace="ce5bba9f-ee04-4569-b3bf-b770a0f323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4800b2-3205-4855-b020-79625e422e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5bba9f-ee04-4569-b3bf-b770a0f323d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e5bba9f-ee04-4569-b3bf-b770a0f323d7">
      <UserInfo>
        <DisplayName/>
        <AccountId xsi:nil="true"/>
        <AccountType/>
      </UserInfo>
    </SharedWithUsers>
    <MediaLengthInSeconds xmlns="984800b2-3205-4855-b020-79625e422e81" xsi:nil="true"/>
  </documentManagement>
</p:properties>
</file>

<file path=customXml/itemProps1.xml><?xml version="1.0" encoding="utf-8"?>
<ds:datastoreItem xmlns:ds="http://schemas.openxmlformats.org/officeDocument/2006/customXml" ds:itemID="{BCDEFCE2-B060-4879-BF0E-3683CE1C97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4800b2-3205-4855-b020-79625e422e81"/>
    <ds:schemaRef ds:uri="ce5bba9f-ee04-4569-b3bf-b770a0f323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346B17-FD7D-42A7-8155-8DC546511A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DD4BEC-EDCF-42B3-9CB5-EC0C9416AF64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984800b2-3205-4855-b020-79625e422e81"/>
    <ds:schemaRef ds:uri="http://schemas.microsoft.com/office/2006/metadata/properties"/>
    <ds:schemaRef ds:uri="http://schemas.openxmlformats.org/package/2006/metadata/core-properties"/>
    <ds:schemaRef ds:uri="ce5bba9f-ee04-4569-b3bf-b770a0f323d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5989</TotalTime>
  <Words>425</Words>
  <Application>Microsoft Office PowerPoint</Application>
  <PresentationFormat>Grand écran</PresentationFormat>
  <Paragraphs>46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Cambria</vt:lpstr>
      <vt:lpstr>Ebrima</vt:lpstr>
      <vt:lpstr>Montserrat</vt:lpstr>
      <vt:lpstr>Segoe UI Symbol</vt:lpstr>
      <vt:lpstr>Times New Roman</vt:lpstr>
      <vt:lpstr>Verdana</vt:lpstr>
      <vt:lpstr>Office Theme</vt:lpstr>
      <vt:lpstr>Présentation PowerPoint</vt:lpstr>
      <vt:lpstr>D7.1 Capacity gaps and capacity development plan plan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Focus-Africa 2nd Advisory Board meeting</dc:title>
  <dc:creator>Josiane Aboniyo</dc:creator>
  <cp:lastModifiedBy>ACMAD</cp:lastModifiedBy>
  <cp:revision>31</cp:revision>
  <dcterms:created xsi:type="dcterms:W3CDTF">2021-06-25T10:15:16Z</dcterms:created>
  <dcterms:modified xsi:type="dcterms:W3CDTF">2021-09-17T10:53:53Z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0x0101003653667B0299224CB2F9EF32382AAD97</vt:lpwstr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ExtendedDescription">
    <vt:lpwstr/>
  </property>
  <property fmtid="{D5CDD505-2E9C-101B-9397-08002B2CF9AE}" pid="7" name="xd_Signature">
    <vt:bool>false</vt:bool>
  </property>
</Properties>
</file>