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DRTJAI+PTSans-Narrow" panose="020B0604020202020204" charset="0"/>
      <p:regular r:id="rId11"/>
    </p:embeddedFont>
    <p:embeddedFont>
      <p:font typeface="MALIAK+PTSans-Narrow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403" y="-53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18910" y="1663316"/>
            <a:ext cx="3905063" cy="257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09"/>
              </a:lnSpc>
              <a:spcBef>
                <a:spcPts val="0"/>
              </a:spcBef>
              <a:spcAft>
                <a:spcPts val="0"/>
              </a:spcAft>
            </a:pPr>
            <a:r>
              <a:rPr sz="7250" spc="154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Sample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88957" y="2478771"/>
            <a:ext cx="4364045" cy="257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09"/>
              </a:lnSpc>
              <a:spcBef>
                <a:spcPts val="0"/>
              </a:spcBef>
              <a:spcAft>
                <a:spcPts val="0"/>
              </a:spcAft>
            </a:pPr>
            <a:r>
              <a:rPr sz="7250" spc="113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Proposal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27951" y="4718913"/>
            <a:ext cx="3393338" cy="121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7687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4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Prepared</a:t>
            </a:r>
            <a:r>
              <a:rPr sz="2400" spc="-51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47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For: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41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[Client</a:t>
            </a:r>
            <a:r>
              <a:rPr sz="2400" spc="-53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47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Name</a:t>
            </a:r>
            <a:r>
              <a:rPr sz="2400" spc="-59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&amp;</a:t>
            </a:r>
            <a:r>
              <a:rPr sz="2400" spc="-4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37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Company]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08723" y="6319722"/>
            <a:ext cx="3231794" cy="1217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0806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4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Prepared</a:t>
            </a:r>
            <a:r>
              <a:rPr sz="2400" spc="-51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47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By: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[Your </a:t>
            </a:r>
            <a:r>
              <a:rPr sz="2400" spc="47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Name</a:t>
            </a:r>
            <a:r>
              <a:rPr sz="2400" spc="-59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&amp;</a:t>
            </a:r>
            <a:r>
              <a:rPr sz="2400" spc="-40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37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Company]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44434" y="7945221"/>
            <a:ext cx="1160373" cy="85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41" dirty="0">
                <a:solidFill>
                  <a:srgbClr val="333434"/>
                </a:solidFill>
                <a:latin typeface="MALIAK+PTSans-NarrowBold"/>
                <a:cs typeface="MALIAK+PTSans-NarrowBold"/>
              </a:rPr>
              <a:t>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4343973" y="2133931"/>
            <a:ext cx="3428426" cy="2859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723739" y="5523851"/>
            <a:ext cx="4344239" cy="719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3739" y="855684"/>
            <a:ext cx="4344239" cy="7198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25241" y="858270"/>
            <a:ext cx="4417438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[Your</a:t>
            </a:r>
            <a:r>
              <a:rPr sz="3600" spc="-51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3600" spc="58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Company</a:t>
            </a:r>
            <a:r>
              <a:rPr sz="3600" spc="-182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3600" spc="64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Name]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1167" y="2122421"/>
            <a:ext cx="4061914" cy="63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97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this</a:t>
            </a:r>
            <a:r>
              <a:rPr sz="1800" spc="97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ﬁrst</a:t>
            </a:r>
            <a:r>
              <a:rPr sz="1800" spc="97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section,</a:t>
            </a:r>
            <a:r>
              <a:rPr sz="1800" spc="8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introduce</a:t>
            </a:r>
            <a:r>
              <a:rPr sz="1800" spc="95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1167" y="2396740"/>
            <a:ext cx="4062439" cy="1423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company</a:t>
            </a:r>
            <a:r>
              <a:rPr sz="1800" spc="1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and</a:t>
            </a:r>
            <a:r>
              <a:rPr sz="1800" spc="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mission</a:t>
            </a:r>
            <a:r>
              <a:rPr sz="1800" spc="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</a:t>
            </a:r>
            <a:r>
              <a:rPr sz="1800" spc="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9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way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that</a:t>
            </a:r>
            <a:r>
              <a:rPr sz="1800" spc="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relates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20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company</a:t>
            </a:r>
            <a:r>
              <a:rPr sz="1800" spc="16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3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20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20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prospective</a:t>
            </a:r>
            <a:r>
              <a:rPr sz="1800" spc="2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3" dirty="0">
                <a:solidFill>
                  <a:srgbClr val="585758"/>
                </a:solidFill>
                <a:latin typeface="DRTJAI+PTSans-Narrow"/>
                <a:cs typeface="DRTJAI+PTSans-Narrow"/>
              </a:rPr>
              <a:t>client’s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needs.</a:t>
            </a:r>
            <a:r>
              <a:rPr sz="1800" spc="-3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-18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19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might</a:t>
            </a:r>
            <a:r>
              <a:rPr sz="1800" spc="13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include</a:t>
            </a:r>
            <a:r>
              <a:rPr sz="1800" spc="13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17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brief</a:t>
            </a:r>
            <a:r>
              <a:rPr sz="1800" spc="13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st</a:t>
            </a:r>
            <a:r>
              <a:rPr lang="en-US"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o</a:t>
            </a:r>
            <a:r>
              <a:rPr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ry</a:t>
            </a:r>
            <a:r>
              <a:rPr sz="1800" spc="85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that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gives</a:t>
            </a:r>
            <a:r>
              <a:rPr sz="1800" spc="3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3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client</a:t>
            </a:r>
            <a:r>
              <a:rPr sz="1800" spc="3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41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5" dirty="0">
                <a:solidFill>
                  <a:srgbClr val="585758"/>
                </a:solidFill>
                <a:latin typeface="DRTJAI+PTSans-Narrow"/>
                <a:cs typeface="DRTJAI+PTSans-Narrow"/>
              </a:rPr>
              <a:t>feel</a:t>
            </a:r>
            <a:r>
              <a:rPr sz="1800" spc="39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37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3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0" dirty="0">
                <a:solidFill>
                  <a:srgbClr val="585758"/>
                </a:solidFill>
                <a:latin typeface="DRTJAI+PTSans-Narrow"/>
                <a:cs typeface="DRTJAI+PTSans-Narrow"/>
              </a:rPr>
              <a:t>brand’s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character</a:t>
            </a:r>
            <a:r>
              <a:rPr sz="1800" spc="3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and helps built trust.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1167" y="4042660"/>
            <a:ext cx="4070063" cy="1187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Use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entire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page,</a:t>
            </a:r>
            <a:r>
              <a:rPr sz="1800" spc="-6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if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needed,</a:t>
            </a:r>
            <a:r>
              <a:rPr sz="1800" spc="-6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but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not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any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20" dirty="0">
                <a:solidFill>
                  <a:srgbClr val="585758"/>
                </a:solidFill>
                <a:latin typeface="DRTJAI+PTSans-Narrow"/>
                <a:cs typeface="DRTJAI+PTSans-Narrow"/>
              </a:rPr>
              <a:t>longer.</a:t>
            </a:r>
            <a:r>
              <a:rPr sz="1800" spc="-1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Also,</a:t>
            </a:r>
            <a:r>
              <a:rPr sz="1800" spc="-11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be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sure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1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add</a:t>
            </a:r>
            <a:r>
              <a:rPr sz="1800" spc="-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own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photo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 the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box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 right.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32350" y="5544354"/>
            <a:ext cx="4008718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62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Executive</a:t>
            </a:r>
            <a:r>
              <a:rPr sz="3600" spc="-7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3600" spc="7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Summary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1167" y="6557489"/>
            <a:ext cx="7780228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This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where</a:t>
            </a:r>
            <a:r>
              <a:rPr sz="1800" spc="44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give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49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brief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summary</a:t>
            </a:r>
            <a:r>
              <a:rPr sz="1800" spc="40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4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project.</a:t>
            </a:r>
            <a:r>
              <a:rPr sz="1800" spc="3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Focus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on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4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main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takeaways,</a:t>
            </a:r>
            <a:r>
              <a:rPr sz="1800" spc="-8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rather than any</a:t>
            </a:r>
            <a:r>
              <a:rPr sz="1800" spc="-1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speciﬁc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details.</a:t>
            </a:r>
            <a:r>
              <a:rPr sz="1800" spc="-8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If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need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be,</a:t>
            </a:r>
            <a:r>
              <a:rPr sz="1800" spc="-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0" dirty="0">
                <a:solidFill>
                  <a:srgbClr val="585758"/>
                </a:solidFill>
                <a:latin typeface="DRTJAI+PTSans-Narrow"/>
                <a:cs typeface="DRTJAI+PTSans-Narrow"/>
              </a:rPr>
              <a:t>move</a:t>
            </a:r>
            <a:r>
              <a:rPr sz="1800" spc="4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7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sep</a:t>
            </a:r>
            <a:r>
              <a:rPr lang="en-US" sz="1800" spc="34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34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rate</a:t>
            </a:r>
            <a:r>
              <a:rPr sz="1800" spc="37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page.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1167" y="7380449"/>
            <a:ext cx="2156840" cy="63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example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might be: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1167" y="7929089"/>
            <a:ext cx="7780753" cy="114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"This</a:t>
            </a:r>
            <a:r>
              <a:rPr sz="1800" spc="6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proposal</a:t>
            </a:r>
            <a:r>
              <a:rPr sz="1800" spc="6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6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0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[Your</a:t>
            </a:r>
            <a:r>
              <a:rPr sz="1800" spc="1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Company</a:t>
            </a:r>
            <a:r>
              <a:rPr sz="1800" spc="2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Name]</a:t>
            </a:r>
            <a:r>
              <a:rPr sz="1800" spc="6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3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provide</a:t>
            </a:r>
            <a:r>
              <a:rPr sz="1800" spc="7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catering</a:t>
            </a:r>
            <a:r>
              <a:rPr sz="1800" spc="7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services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on</a:t>
            </a:r>
            <a:r>
              <a:rPr sz="1800" spc="6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[Event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Date].</a:t>
            </a:r>
            <a:r>
              <a:rPr sz="1800" spc="-6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Since</a:t>
            </a:r>
            <a:r>
              <a:rPr sz="1800" spc="5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hassle-free</a:t>
            </a:r>
            <a:r>
              <a:rPr sz="1800" spc="5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our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motto,</a:t>
            </a:r>
            <a:r>
              <a:rPr sz="1800" spc="-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0" dirty="0">
                <a:solidFill>
                  <a:srgbClr val="585758"/>
                </a:solidFill>
                <a:latin typeface="DRTJAI+PTSans-Narrow"/>
                <a:cs typeface="DRTJAI+PTSans-Narrow"/>
              </a:rPr>
              <a:t>we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will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handle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all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services,</a:t>
            </a:r>
            <a:r>
              <a:rPr sz="1800" spc="-6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from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table</a:t>
            </a:r>
            <a:r>
              <a:rPr sz="1800" spc="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setup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23" dirty="0">
                <a:solidFill>
                  <a:srgbClr val="585758"/>
                </a:solidFill>
                <a:latin typeface="DRTJAI+PTSans-Narrow"/>
                <a:cs typeface="DRTJAI+PTSans-Narrow"/>
              </a:rPr>
              <a:t>to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food</a:t>
            </a:r>
            <a:r>
              <a:rPr sz="1800" spc="1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prep,</a:t>
            </a:r>
            <a:r>
              <a:rPr sz="1800" spc="-1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serving</a:t>
            </a:r>
            <a:r>
              <a:rPr lang="en-US"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,</a:t>
            </a:r>
            <a:r>
              <a:rPr sz="1800" spc="10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and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cleanup.</a:t>
            </a:r>
            <a:r>
              <a:rPr sz="1800" spc="-1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[Client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Name]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will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select</a:t>
            </a:r>
            <a:r>
              <a:rPr sz="1800" spc="1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from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our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menu</a:t>
            </a: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0" dirty="0">
                <a:solidFill>
                  <a:srgbClr val="585758"/>
                </a:solidFill>
                <a:latin typeface="DRTJAI+PTSans-Narrow"/>
                <a:cs typeface="DRTJAI+PTSans-Narrow"/>
              </a:rPr>
              <a:t>over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100 gourmet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recipes,</a:t>
            </a:r>
            <a:r>
              <a:rPr sz="1800" spc="-8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including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accommodations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4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every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kind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diet.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1723735" y="3735816"/>
            <a:ext cx="4344237" cy="719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723735" y="855684"/>
            <a:ext cx="4344237" cy="719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1165" y="5150980"/>
            <a:ext cx="6682993" cy="4219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41314" y="858270"/>
            <a:ext cx="3185777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61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Project</a:t>
            </a:r>
            <a:r>
              <a:rPr sz="3600" spc="-74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3600" spc="7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Details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1167" y="2110302"/>
            <a:ext cx="7685085" cy="910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17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Here</a:t>
            </a:r>
            <a:r>
              <a:rPr sz="1800" spc="2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2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where</a:t>
            </a:r>
            <a:r>
              <a:rPr sz="1800" spc="26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2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outline</a:t>
            </a:r>
            <a:r>
              <a:rPr sz="1800" spc="2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28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21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Who,</a:t>
            </a:r>
            <a:r>
              <a:rPr sz="2100" spc="32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2100" spc="41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What,</a:t>
            </a:r>
            <a:r>
              <a:rPr sz="2100" spc="27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2100" spc="41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Where,</a:t>
            </a:r>
            <a:r>
              <a:rPr sz="2100" spc="27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2100" spc="41" dirty="0" smtClean="0">
                <a:solidFill>
                  <a:srgbClr val="585758"/>
                </a:solidFill>
                <a:latin typeface="MALIAK+PTSans-NarrowBold"/>
                <a:cs typeface="MALIAK+PTSans-NarrowBold"/>
              </a:rPr>
              <a:t>When</a:t>
            </a:r>
            <a:r>
              <a:rPr lang="en-US" sz="2100" spc="41" smtClean="0">
                <a:solidFill>
                  <a:srgbClr val="585758"/>
                </a:solidFill>
                <a:latin typeface="MALIAK+PTSans-NarrowBold"/>
                <a:cs typeface="MALIAK+PTSans-NarrowBold"/>
              </a:rPr>
              <a:t>, and </a:t>
            </a:r>
            <a:r>
              <a:rPr sz="2100" spc="34" smtClean="0">
                <a:solidFill>
                  <a:srgbClr val="585758"/>
                </a:solidFill>
                <a:latin typeface="MALIAK+PTSans-NarrowBold"/>
                <a:cs typeface="MALIAK+PTSans-NarrowBold"/>
              </a:rPr>
              <a:t>How</a:t>
            </a:r>
            <a:r>
              <a:rPr sz="2100" spc="144" smtClean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29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</a:p>
          <a:p>
            <a:pPr marL="19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project,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as</a:t>
            </a:r>
            <a:r>
              <a:rPr sz="1800" spc="1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well</a:t>
            </a:r>
            <a:r>
              <a:rPr sz="1800" spc="1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as</a:t>
            </a:r>
            <a:r>
              <a:rPr sz="1800" spc="13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1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speciﬁc</a:t>
            </a:r>
            <a:r>
              <a:rPr sz="1800" spc="11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contract</a:t>
            </a:r>
            <a:r>
              <a:rPr sz="1800" spc="1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terms.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Depending</a:t>
            </a:r>
            <a:r>
              <a:rPr sz="1800" spc="1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on</a:t>
            </a:r>
            <a:r>
              <a:rPr sz="1800" spc="1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1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nature</a:t>
            </a:r>
            <a:r>
              <a:rPr sz="1800" spc="1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16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</a:p>
          <a:p>
            <a:pPr marL="19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project,</a:t>
            </a:r>
            <a:r>
              <a:rPr sz="1800" spc="-8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 might also include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7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timeline and pricing table.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36177" y="3788962"/>
            <a:ext cx="2186428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7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Timeline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5886" y="5278823"/>
            <a:ext cx="959815" cy="85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Task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38556" y="5278823"/>
            <a:ext cx="1455420" cy="85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47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Timeline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55112" y="6016084"/>
            <a:ext cx="1585112" cy="63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Initial research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258509" y="6016084"/>
            <a:ext cx="2742993" cy="63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Completed</a:t>
            </a:r>
            <a:r>
              <a:rPr sz="1800" spc="4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within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two</a:t>
            </a:r>
            <a:r>
              <a:rPr sz="1800" spc="4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weeks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"/>
          <p:cNvSpPr/>
          <p:nvPr/>
        </p:nvSpPr>
        <p:spPr>
          <a:xfrm>
            <a:off x="5819787" y="5281142"/>
            <a:ext cx="1394371" cy="348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5819787" y="4879682"/>
            <a:ext cx="1394371" cy="348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19787" y="4480394"/>
            <a:ext cx="1394371" cy="348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19787" y="4078935"/>
            <a:ext cx="1394371" cy="348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98062" y="5281142"/>
            <a:ext cx="1867750" cy="348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8062" y="4879682"/>
            <a:ext cx="1867750" cy="348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98062" y="4480394"/>
            <a:ext cx="1867750" cy="348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98062" y="4078935"/>
            <a:ext cx="1867750" cy="348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23729" y="6060574"/>
            <a:ext cx="4344237" cy="719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23729" y="449284"/>
            <a:ext cx="4344237" cy="719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1165" y="1452447"/>
            <a:ext cx="6682993" cy="256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97894" y="477270"/>
            <a:ext cx="3472615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61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Project</a:t>
            </a:r>
            <a:r>
              <a:rPr sz="3600" spc="-74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3600" spc="7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Estimate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43396" y="1504095"/>
            <a:ext cx="969263" cy="85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47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Item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145600" y="1504095"/>
            <a:ext cx="3282085" cy="85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2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Cost</a:t>
            </a:r>
            <a:r>
              <a:rPr sz="2400" spc="3406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23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Qty</a:t>
            </a:r>
            <a:r>
              <a:rPr sz="2400" spc="3216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 </a:t>
            </a:r>
            <a:r>
              <a:rPr sz="2400" spc="47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Subtotal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194919" y="4030663"/>
            <a:ext cx="1815084" cy="165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4858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spc="47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Subtotal:</a:t>
            </a:r>
          </a:p>
          <a:p>
            <a:pPr marL="641908" marR="0">
              <a:lnSpc>
                <a:spcPts val="3105"/>
              </a:lnSpc>
              <a:spcBef>
                <a:spcPts val="93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Taxes:</a:t>
            </a:r>
          </a:p>
          <a:p>
            <a:pPr marL="0" marR="0">
              <a:lnSpc>
                <a:spcPts val="3105"/>
              </a:lnSpc>
              <a:spcBef>
                <a:spcPts val="5"/>
              </a:spcBef>
              <a:spcAft>
                <a:spcPts val="0"/>
              </a:spcAft>
            </a:pPr>
            <a:r>
              <a:rPr sz="2400" spc="44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Discount(s):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909065" y="5244682"/>
            <a:ext cx="1102461" cy="851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Total: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386358" y="6104511"/>
            <a:ext cx="1697521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-15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Terms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94667" y="7048403"/>
            <a:ext cx="7810725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Here</a:t>
            </a:r>
            <a:r>
              <a:rPr sz="1800" spc="3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3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where</a:t>
            </a:r>
            <a:r>
              <a:rPr sz="1800" spc="29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3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specify</a:t>
            </a:r>
            <a:r>
              <a:rPr sz="1800" spc="25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any</a:t>
            </a:r>
            <a:r>
              <a:rPr sz="1800" spc="25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important</a:t>
            </a:r>
            <a:r>
              <a:rPr sz="1800" spc="30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terms</a:t>
            </a:r>
            <a:r>
              <a:rPr sz="1800" spc="31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or</a:t>
            </a:r>
            <a:r>
              <a:rPr sz="1800" spc="3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limitations</a:t>
            </a:r>
            <a:r>
              <a:rPr sz="1800" spc="3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relating</a:t>
            </a:r>
            <a:r>
              <a:rPr sz="1800" spc="3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32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project.</a:t>
            </a:r>
            <a:r>
              <a:rPr sz="1800" spc="24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These</a:t>
            </a:r>
            <a:r>
              <a:rPr sz="1800" spc="4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caveats</a:t>
            </a:r>
            <a:r>
              <a:rPr sz="1800" spc="4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can</a:t>
            </a:r>
            <a:r>
              <a:rPr sz="1800" spc="4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protect</a:t>
            </a:r>
            <a:r>
              <a:rPr sz="1800" spc="4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4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from</a:t>
            </a:r>
            <a:r>
              <a:rPr sz="1800" spc="4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committing</a:t>
            </a:r>
            <a:r>
              <a:rPr sz="1800" spc="4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additional</a:t>
            </a:r>
            <a:r>
              <a:rPr sz="1800" spc="4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work</a:t>
            </a:r>
            <a:r>
              <a:rPr sz="1800" spc="42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or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liability</a:t>
            </a:r>
            <a:r>
              <a:rPr sz="1800" spc="-1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 the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event</a:t>
            </a:r>
            <a:r>
              <a:rPr sz="1800" spc="4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5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unforeseen</a:t>
            </a:r>
            <a:r>
              <a:rPr sz="1800" spc="3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problems</a:t>
            </a:r>
            <a:r>
              <a:rPr lang="en-US"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—</a:t>
            </a:r>
            <a:r>
              <a:rPr sz="1800" spc="3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at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least,</a:t>
            </a:r>
            <a:r>
              <a:rPr sz="1800" spc="-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not without additional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pay.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94667" y="8145684"/>
            <a:ext cx="2156840" cy="63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example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might be: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94667" y="8694323"/>
            <a:ext cx="7684799" cy="1187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"[Your</a:t>
            </a:r>
            <a:r>
              <a:rPr sz="1800" spc="83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Company</a:t>
            </a:r>
            <a:r>
              <a:rPr sz="1800" spc="75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Name]</a:t>
            </a:r>
            <a:r>
              <a:rPr sz="1800" spc="8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will</a:t>
            </a:r>
            <a:r>
              <a:rPr sz="1800" spc="8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service</a:t>
            </a:r>
            <a:r>
              <a:rPr sz="1800" spc="8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all</a:t>
            </a:r>
            <a:r>
              <a:rPr sz="1800" spc="8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technical</a:t>
            </a:r>
            <a:r>
              <a:rPr sz="1800" spc="80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issues</a:t>
            </a:r>
            <a:r>
              <a:rPr sz="1800" spc="8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involving</a:t>
            </a:r>
            <a:r>
              <a:rPr sz="1800" spc="8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[Your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Specialties].</a:t>
            </a:r>
            <a:r>
              <a:rPr sz="1800" spc="-7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-28" dirty="0">
                <a:solidFill>
                  <a:srgbClr val="585758"/>
                </a:solidFill>
                <a:latin typeface="DRTJAI+PTSans-Narrow"/>
                <a:cs typeface="DRTJAI+PTSans-Narrow"/>
              </a:rPr>
              <a:t>We</a:t>
            </a:r>
            <a:r>
              <a:rPr sz="1800" spc="14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reserve</a:t>
            </a:r>
            <a:r>
              <a:rPr sz="1800" spc="7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7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right</a:t>
            </a:r>
            <a:r>
              <a:rPr sz="1800" spc="7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3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9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charge</a:t>
            </a:r>
            <a:r>
              <a:rPr sz="1800" spc="7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extra</a:t>
            </a:r>
            <a:r>
              <a:rPr sz="1800" spc="8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in</a:t>
            </a:r>
            <a:r>
              <a:rPr sz="1800" spc="7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7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event</a:t>
            </a:r>
            <a:r>
              <a:rPr sz="1800" spc="8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9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</a:t>
            </a:r>
            <a:r>
              <a:rPr sz="1800" spc="7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issue</a:t>
            </a:r>
            <a:r>
              <a:rPr sz="1800" spc="7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that</a:t>
            </a:r>
            <a:r>
              <a:rPr sz="1800" spc="7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not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listed</a:t>
            </a:r>
            <a:r>
              <a:rPr sz="1800" spc="3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above."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723729" y="449284"/>
            <a:ext cx="4344237" cy="719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3413973"/>
            <a:ext cx="7772400" cy="66444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72580" y="477270"/>
            <a:ext cx="2523210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63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Conclusion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4667" y="1716057"/>
            <a:ext cx="7685062" cy="14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conclusion,</a:t>
            </a:r>
            <a:r>
              <a:rPr sz="1800" spc="22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repeat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main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points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33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proposal</a:t>
            </a:r>
            <a:r>
              <a:rPr sz="1800" spc="3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5" dirty="0">
                <a:solidFill>
                  <a:srgbClr val="585758"/>
                </a:solidFill>
                <a:latin typeface="DRTJAI+PTSans-Narrow"/>
                <a:cs typeface="DRTJAI+PTSans-Narrow"/>
              </a:rPr>
              <a:t>once</a:t>
            </a:r>
            <a:r>
              <a:rPr sz="1800" spc="3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again.</a:t>
            </a:r>
            <a:r>
              <a:rPr sz="1800" spc="14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-18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should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also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conclude</a:t>
            </a:r>
            <a:r>
              <a:rPr sz="1800" spc="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with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11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call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8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action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that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encourages</a:t>
            </a:r>
            <a:r>
              <a:rPr sz="1800" spc="7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reader</a:t>
            </a:r>
            <a:r>
              <a:rPr sz="1800" spc="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89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contact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1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or</a:t>
            </a:r>
            <a:r>
              <a:rPr sz="1800" spc="16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visit</a:t>
            </a:r>
            <a:r>
              <a:rPr sz="1800" spc="16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1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website</a:t>
            </a:r>
            <a:r>
              <a:rPr sz="1800" spc="18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0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18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more</a:t>
            </a:r>
            <a:r>
              <a:rPr sz="1800" spc="1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information.</a:t>
            </a:r>
            <a:r>
              <a:rPr sz="1800" spc="6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0" dirty="0">
                <a:solidFill>
                  <a:srgbClr val="585758"/>
                </a:solidFill>
                <a:latin typeface="DRTJAI+PTSans-Narrow"/>
                <a:cs typeface="DRTJAI+PTSans-Narrow"/>
              </a:rPr>
              <a:t>Ideally,</a:t>
            </a:r>
            <a:r>
              <a:rPr sz="1800" spc="6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</a:t>
            </a:r>
            <a:r>
              <a:rPr sz="1800" spc="1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want</a:t>
            </a:r>
            <a:r>
              <a:rPr sz="1800" spc="16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1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client</a:t>
            </a:r>
            <a:r>
              <a:rPr sz="1800" spc="175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0" dirty="0">
                <a:solidFill>
                  <a:srgbClr val="585758"/>
                </a:solidFill>
                <a:latin typeface="DRTJAI+PTSans-Narrow"/>
                <a:cs typeface="DRTJAI+PTSans-Narrow"/>
              </a:rPr>
              <a:t>take</a:t>
            </a:r>
            <a:r>
              <a:rPr sz="1800" spc="4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immediate</a:t>
            </a:r>
            <a:r>
              <a:rPr sz="1800" spc="3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action,</a:t>
            </a:r>
            <a:r>
              <a:rPr sz="1800" spc="-8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5" dirty="0">
                <a:solidFill>
                  <a:srgbClr val="585758"/>
                </a:solidFill>
                <a:latin typeface="DRTJAI+PTSans-Narrow"/>
                <a:cs typeface="DRTJAI+PTSans-Narrow"/>
              </a:rPr>
              <a:t>even</a:t>
            </a:r>
            <a:r>
              <a:rPr sz="1800" spc="4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if it is something small.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54710" y="3413461"/>
            <a:ext cx="2549786" cy="1278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68"/>
              </a:lnSpc>
              <a:spcBef>
                <a:spcPts val="0"/>
              </a:spcBef>
              <a:spcAft>
                <a:spcPts val="0"/>
              </a:spcAft>
            </a:pPr>
            <a:r>
              <a:rPr sz="3600" spc="68" dirty="0">
                <a:solidFill>
                  <a:srgbClr val="FFFFFF"/>
                </a:solidFill>
                <a:latin typeface="MALIAK+PTSans-NarrowBold"/>
                <a:cs typeface="MALIAK+PTSans-NarrowBold"/>
              </a:rPr>
              <a:t>Agreement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4667" y="4408050"/>
            <a:ext cx="7684273" cy="913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If</a:t>
            </a:r>
            <a:r>
              <a:rPr sz="1800" spc="5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your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proposal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going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8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double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as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10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contract</a:t>
            </a:r>
            <a:r>
              <a:rPr sz="1800" spc="7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agreement,</a:t>
            </a:r>
            <a:r>
              <a:rPr sz="1800" spc="-5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here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is</a:t>
            </a:r>
            <a:r>
              <a:rPr sz="1800" spc="6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where</a:t>
            </a:r>
            <a:r>
              <a:rPr sz="1800" spc="5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you'll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outline the ﬁnal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terms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and ask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8" dirty="0">
                <a:solidFill>
                  <a:srgbClr val="585758"/>
                </a:solidFill>
                <a:latin typeface="DRTJAI+PTSans-Narrow"/>
                <a:cs typeface="DRTJAI+PTSans-Narrow"/>
              </a:rPr>
              <a:t>for</a:t>
            </a:r>
            <a:r>
              <a:rPr sz="1800" spc="4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7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signature.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4667" y="5231010"/>
            <a:ext cx="2563291" cy="63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example</a:t>
            </a:r>
            <a:r>
              <a:rPr sz="1800" spc="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might include: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4667" y="5779651"/>
            <a:ext cx="768401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"By</a:t>
            </a:r>
            <a:r>
              <a:rPr sz="1800" spc="15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signing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below</a:t>
            </a:r>
            <a:r>
              <a:rPr lang="en-US" sz="1800" spc="31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,</a:t>
            </a:r>
            <a:r>
              <a:rPr sz="1800" spc="176" dirty="0" smtClean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[Client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Name]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agrees</a:t>
            </a:r>
            <a:r>
              <a:rPr sz="1800" spc="207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21" dirty="0">
                <a:solidFill>
                  <a:srgbClr val="585758"/>
                </a:solidFill>
                <a:latin typeface="DRTJAI+PTSans-Narrow"/>
                <a:cs typeface="DRTJAI+PTSans-Narrow"/>
              </a:rPr>
              <a:t>to</a:t>
            </a:r>
            <a:r>
              <a:rPr sz="1800" spc="22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terms</a:t>
            </a:r>
            <a:r>
              <a:rPr sz="1800" spc="20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18" dirty="0">
                <a:solidFill>
                  <a:srgbClr val="585758"/>
                </a:solidFill>
                <a:latin typeface="DRTJAI+PTSans-Narrow"/>
                <a:cs typeface="DRTJAI+PTSans-Narrow"/>
              </a:rPr>
              <a:t>of</a:t>
            </a:r>
            <a:r>
              <a:rPr sz="1800" spc="22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this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proposal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and</a:t>
            </a:r>
            <a:r>
              <a:rPr sz="1800" spc="204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will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enter</a:t>
            </a:r>
            <a:r>
              <a:rPr sz="1800" spc="4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a</a:t>
            </a:r>
            <a:r>
              <a:rPr sz="1800" spc="473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DRTJAI+PTSans-Narrow"/>
                <a:cs typeface="DRTJAI+PTSans-Narrow"/>
              </a:rPr>
              <a:t>contractual</a:t>
            </a:r>
            <a:r>
              <a:rPr sz="1800" spc="440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agreement</a:t>
            </a:r>
            <a:r>
              <a:rPr sz="1800" spc="43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with</a:t>
            </a:r>
            <a:r>
              <a:rPr sz="1800" spc="4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dirty="0">
                <a:solidFill>
                  <a:srgbClr val="585758"/>
                </a:solidFill>
                <a:latin typeface="DRTJAI+PTSans-Narrow"/>
                <a:cs typeface="DRTJAI+PTSans-Narrow"/>
              </a:rPr>
              <a:t>[Your</a:t>
            </a:r>
            <a:r>
              <a:rPr sz="1800" spc="471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Name]</a:t>
            </a:r>
            <a:r>
              <a:rPr sz="1800" spc="4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DRTJAI+PTSans-Narrow"/>
                <a:cs typeface="DRTJAI+PTSans-Narrow"/>
              </a:rPr>
              <a:t>beginning</a:t>
            </a:r>
            <a:r>
              <a:rPr sz="1800" spc="438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on</a:t>
            </a:r>
            <a:r>
              <a:rPr sz="1800" spc="4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DRTJAI+PTSans-Narrow"/>
                <a:cs typeface="DRTJAI+PTSans-Narrow"/>
              </a:rPr>
              <a:t>the</a:t>
            </a:r>
            <a:r>
              <a:rPr sz="1800" spc="436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1" dirty="0">
                <a:solidFill>
                  <a:srgbClr val="585758"/>
                </a:solidFill>
                <a:latin typeface="DRTJAI+PTSans-Narrow"/>
                <a:cs typeface="DRTJAI+PTSans-Narrow"/>
              </a:rPr>
              <a:t>date</a:t>
            </a:r>
            <a:r>
              <a:rPr sz="1800" spc="442" dirty="0">
                <a:solidFill>
                  <a:srgbClr val="585758"/>
                </a:solidFill>
                <a:latin typeface="DRTJAI+PTSans-Narrow"/>
                <a:cs typeface="DRTJAI+PTSans-Narrow"/>
              </a:rPr>
              <a:t> </a:t>
            </a:r>
            <a:r>
              <a:rPr sz="1800" spc="36" smtClean="0">
                <a:solidFill>
                  <a:srgbClr val="585758"/>
                </a:solidFill>
                <a:latin typeface="DRTJAI+PTSans-Narrow"/>
                <a:cs typeface="DRTJAI+PTSans-Narrow"/>
              </a:rPr>
              <a:t>o</a:t>
            </a:r>
            <a:r>
              <a:rPr lang="en-US" sz="1800" spc="36" smtClean="0">
                <a:solidFill>
                  <a:srgbClr val="585758"/>
                </a:solidFill>
                <a:latin typeface="DRTJAI+PTSans-Narrow"/>
                <a:cs typeface="DRTJAI+PTSans-Narrow"/>
              </a:rPr>
              <a:t>f</a:t>
            </a:r>
            <a:endParaRPr sz="1800" spc="36" dirty="0">
              <a:solidFill>
                <a:srgbClr val="585758"/>
              </a:solidFill>
              <a:latin typeface="DRTJAI+PTSans-Narrow"/>
              <a:cs typeface="DRTJAI+PTSans-Narrow"/>
            </a:endParaRP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1800" spc="10" dirty="0">
                <a:solidFill>
                  <a:srgbClr val="585758"/>
                </a:solidFill>
                <a:latin typeface="DRTJAI+PTSans-Narrow"/>
                <a:cs typeface="DRTJAI+PTSans-Narrow"/>
              </a:rPr>
              <a:t>signing."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8888" y="7653985"/>
            <a:ext cx="1813255" cy="1908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12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Vendor</a:t>
            </a:r>
            <a:r>
              <a:rPr sz="1800" spc="-21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Signature</a:t>
            </a:r>
          </a:p>
          <a:p>
            <a:pPr marL="108127" marR="0">
              <a:lnSpc>
                <a:spcPts val="2329"/>
              </a:lnSpc>
              <a:spcBef>
                <a:spcPts val="7671"/>
              </a:spcBef>
              <a:spcAft>
                <a:spcPts val="0"/>
              </a:spcAft>
            </a:pPr>
            <a:r>
              <a:rPr sz="1800" spc="-14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Your</a:t>
            </a:r>
            <a:r>
              <a:rPr sz="1800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Signature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59674" y="7653985"/>
            <a:ext cx="2072487" cy="1908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12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Vendor</a:t>
            </a:r>
            <a:r>
              <a:rPr sz="1800" spc="-21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Name</a:t>
            </a:r>
            <a:r>
              <a:rPr sz="1800" spc="-44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33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(print)</a:t>
            </a:r>
          </a:p>
          <a:p>
            <a:pPr marL="108127" marR="0">
              <a:lnSpc>
                <a:spcPts val="2329"/>
              </a:lnSpc>
              <a:spcBef>
                <a:spcPts val="7671"/>
              </a:spcBef>
              <a:spcAft>
                <a:spcPts val="0"/>
              </a:spcAft>
            </a:pPr>
            <a:r>
              <a:rPr sz="1800" spc="-14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Your</a:t>
            </a:r>
            <a:r>
              <a:rPr sz="1800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Name</a:t>
            </a:r>
            <a:r>
              <a:rPr sz="1800" spc="-44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 </a:t>
            </a:r>
            <a:r>
              <a:rPr sz="1800" spc="34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(print)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47475" y="7653985"/>
            <a:ext cx="737692" cy="1908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29"/>
              </a:lnSpc>
              <a:spcBef>
                <a:spcPts val="0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Date</a:t>
            </a:r>
          </a:p>
          <a:p>
            <a:pPr marL="0" marR="0">
              <a:lnSpc>
                <a:spcPts val="2329"/>
              </a:lnSpc>
              <a:spcBef>
                <a:spcPts val="7671"/>
              </a:spcBef>
              <a:spcAft>
                <a:spcPts val="0"/>
              </a:spcAft>
            </a:pPr>
            <a:r>
              <a:rPr sz="1800" spc="36" dirty="0">
                <a:solidFill>
                  <a:srgbClr val="585758"/>
                </a:solidFill>
                <a:latin typeface="MALIAK+PTSans-NarrowBold"/>
                <a:cs typeface="MALIAK+PTSans-NarrowBold"/>
              </a:rPr>
              <a:t>Date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504</Words>
  <Application>Microsoft Office PowerPoint</Application>
  <PresentationFormat>Personnalisé</PresentationFormat>
  <Paragraphs>67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Calibri</vt:lpstr>
      <vt:lpstr>DRTJAI+PTSans-Narrow</vt:lpstr>
      <vt:lpstr>MALIAK+PTSans-NarrowBold</vt:lpstr>
      <vt:lpstr>Theme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ACMAD</dc:creator>
  <cp:lastModifiedBy>ACMAD</cp:lastModifiedBy>
  <cp:revision>5</cp:revision>
  <dcterms:modified xsi:type="dcterms:W3CDTF">2021-09-17T18:28:36Z</dcterms:modified>
</cp:coreProperties>
</file>